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8" r:id="rId2"/>
    <p:sldId id="273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9" r:id="rId12"/>
    <p:sldId id="266" r:id="rId13"/>
    <p:sldId id="267" r:id="rId14"/>
    <p:sldId id="268" r:id="rId15"/>
    <p:sldId id="270" r:id="rId16"/>
    <p:sldId id="25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B22ABF-DFF5-44E7-801F-4EF7953A603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66D6AA-187C-4A9C-ABC3-0B06AF4211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77;&#1090;&#1089;&#1082;&#1080;&#1077;_&#1056;&#1091;&#1089;&#1089;&#1082;&#1080;&#1077;_-_&#1053;&#1072;&#1089;&#1090;&#1086;&#1103;&#1097;&#1080;&#1081;_&#1076;&#1088;&#1091;&#1075;_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ские_Русские_-_Настоящий_друг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15272" y="1714488"/>
            <a:ext cx="447676" cy="4476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Педагогические рекомендации по разрешению конфликтов между детьми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21471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Comic Sans MS" pitchFamily="66" charset="0"/>
              </a:rPr>
              <a:t>Общение ребёнка со сверстниками без помощи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взрослых почти всегда оказывается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малоуспешным. Детей 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нужно  учить, как достойно 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выходить из конфликтной 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ситуации, мириться.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9" name="Picture 2" descr="Дополнительные платные услуги - МБ ДОУ 136 Лесная сказка (Новокузнец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571900" cy="3142843"/>
          </a:xfrm>
          <a:prstGeom prst="cloud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35745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Comic Sans MS" pitchFamily="66" charset="0"/>
              </a:rPr>
              <a:t>Необходимо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Comic Sans MS" pitchFamily="66" charset="0"/>
              </a:rPr>
              <a:t>использовать </a:t>
            </a:r>
            <a:r>
              <a:rPr lang="ru-RU" sz="2200" b="1" dirty="0" err="1" smtClean="0">
                <a:solidFill>
                  <a:srgbClr val="FFC000"/>
                </a:solidFill>
                <a:latin typeface="Comic Sans MS" pitchFamily="66" charset="0"/>
              </a:rPr>
              <a:t>игротерапию</a:t>
            </a:r>
            <a:r>
              <a:rPr lang="ru-RU" sz="22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в форме  терапии отношений, где игра выступает своеобразной сферой, в которой происходит налаживание отношений ребенка с окружающим его миром и людьми.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3571876"/>
            <a:ext cx="4040188" cy="442922"/>
          </a:xfrm>
        </p:spPr>
        <p:txBody>
          <a:bodyPr/>
          <a:lstStyle/>
          <a:p>
            <a:pPr algn="ctr"/>
            <a:r>
              <a:rPr lang="ru-RU" dirty="0" smtClean="0"/>
              <a:t>Моё любимое животное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57752" y="3571876"/>
            <a:ext cx="4041775" cy="442922"/>
          </a:xfrm>
        </p:spPr>
        <p:txBody>
          <a:bodyPr/>
          <a:lstStyle/>
          <a:p>
            <a:pPr algn="ctr"/>
            <a:r>
              <a:rPr lang="ru-RU" dirty="0" smtClean="0"/>
              <a:t>Дотронься  до…</a:t>
            </a:r>
            <a:endParaRPr lang="ru-RU" dirty="0"/>
          </a:p>
        </p:txBody>
      </p:sp>
      <p:pic>
        <p:nvPicPr>
          <p:cNvPr id="10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1643042" y="421481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6143636" y="4357694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sz="3100" dirty="0" smtClean="0">
                <a:solidFill>
                  <a:srgbClr val="FFC000"/>
                </a:solidFill>
                <a:latin typeface="Comic Sans MS" pitchFamily="66" charset="0"/>
              </a:rPr>
              <a:t>Ритуальные действия</a:t>
            </a:r>
            <a:r>
              <a:rPr lang="en-US" sz="3100" dirty="0" smtClean="0">
                <a:solidFill>
                  <a:srgbClr val="FFC000"/>
                </a:solidFill>
                <a:latin typeface="Comic Sans MS" pitchFamily="66" charset="0"/>
              </a:rPr>
              <a:t>» (</a:t>
            </a:r>
            <a:r>
              <a:rPr lang="ru-RU" sz="3100" dirty="0" smtClean="0">
                <a:solidFill>
                  <a:srgbClr val="FFC000"/>
                </a:solidFill>
                <a:latin typeface="Comic Sans MS" pitchFamily="66" charset="0"/>
              </a:rPr>
              <a:t>ритуалы приветствия и прощания; групповое пение; обмен впечатлениями после игры);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3000372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Традиционный кружок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3000372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Групповое пение</a:t>
            </a:r>
            <a:endParaRPr lang="ru-RU" dirty="0"/>
          </a:p>
        </p:txBody>
      </p:sp>
      <p:pic>
        <p:nvPicPr>
          <p:cNvPr id="12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1714480" y="3929066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5929322" y="4143380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50033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C000"/>
                </a:solidFill>
                <a:latin typeface="Comic Sans MS" pitchFamily="66" charset="0"/>
              </a:rPr>
              <a:t>Усиление понимания, сочувствия – приемы на умение слушать друг друга, объяснять свои чувства.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3500438"/>
            <a:ext cx="4040188" cy="442922"/>
          </a:xfrm>
        </p:spPr>
        <p:txBody>
          <a:bodyPr/>
          <a:lstStyle/>
          <a:p>
            <a:pPr algn="ctr"/>
            <a:r>
              <a:rPr lang="ru-RU" dirty="0" smtClean="0"/>
              <a:t>Перевёртыши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3500438"/>
            <a:ext cx="4041775" cy="442922"/>
          </a:xfrm>
        </p:spPr>
        <p:txBody>
          <a:bodyPr/>
          <a:lstStyle/>
          <a:p>
            <a:pPr algn="ctr"/>
            <a:r>
              <a:rPr lang="ru-RU" dirty="0" smtClean="0"/>
              <a:t>Руки-звери</a:t>
            </a:r>
            <a:endParaRPr lang="ru-RU" dirty="0"/>
          </a:p>
        </p:txBody>
      </p:sp>
      <p:pic>
        <p:nvPicPr>
          <p:cNvPr id="12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1643042" y="421481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6000760" y="4357694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Формирование самостоятельности группы. </a:t>
            </a:r>
            <a:b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Д</a:t>
            </a:r>
            <a:r>
              <a:rPr lang="ru-RU" sz="2200" dirty="0" smtClean="0">
                <a:latin typeface="Comic Sans MS" pitchFamily="66" charset="0"/>
              </a:rPr>
              <a:t>етям предоставляется полная свобода действий, причем они не могут обратиться к взрослому за помощью и все ответственные решения должны принимать самостоятельно.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3214686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Мышь и мышеловка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3214686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Передай настроение</a:t>
            </a:r>
            <a:endParaRPr lang="ru-RU" dirty="0"/>
          </a:p>
        </p:txBody>
      </p:sp>
      <p:pic>
        <p:nvPicPr>
          <p:cNvPr id="10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1714480" y="4071942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6143636" y="4143380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04088"/>
            <a:ext cx="6972320" cy="436798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Совместные </a:t>
            </a:r>
            <a:r>
              <a:rPr lang="ru-RU" sz="4400" dirty="0" smtClean="0">
                <a:solidFill>
                  <a:srgbClr val="FFC000"/>
                </a:solidFill>
              </a:rPr>
              <a:t>,с родителями , </a:t>
            </a:r>
            <a:r>
              <a:rPr lang="ru-RU" sz="4400" dirty="0" smtClean="0">
                <a:solidFill>
                  <a:srgbClr val="FFC000"/>
                </a:solidFill>
              </a:rPr>
              <a:t>мероприятия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Выходные с друзьями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9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285720" y="100010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428596" y="421481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57203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ПАМЯТКА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8185052" cy="5500726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C000"/>
                </a:solidFill>
              </a:rPr>
              <a:t>Необходимо развивать  эмоциональный словарь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ребёнка</a:t>
            </a:r>
            <a:r>
              <a:rPr lang="ru-RU" sz="2400" dirty="0" smtClean="0"/>
              <a:t>, чтобы он умел объяснять своё настроение внутреннее состояние </a:t>
            </a:r>
            <a:br>
              <a:rPr lang="ru-RU" sz="2400" dirty="0" smtClean="0"/>
            </a:br>
            <a:r>
              <a:rPr lang="ru-RU" sz="2400" dirty="0" smtClean="0"/>
              <a:t>(ведь в любом конфликте ребёнок эмоционально переживает) чтобы мог </a:t>
            </a:r>
            <a:br>
              <a:rPr lang="ru-RU" sz="2400" dirty="0" smtClean="0"/>
            </a:br>
            <a:r>
              <a:rPr lang="ru-RU" sz="2400" dirty="0" smtClean="0"/>
              <a:t>понять состояние другого ребёнка.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C000"/>
                </a:solidFill>
              </a:rPr>
              <a:t>Повседневная речь взрослых должна быть наполнена различными вежливыми словами и обращениями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(будь добр, разреши, извини, с твоего разрешения, позволь, прости и т.д.). Дети скорее всего будут применять их со сверстниками.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en-US" sz="2400" b="1" dirty="0" smtClean="0"/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Помогать разобраться в конфликте, но при этом нужно учесть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не надо искать, кто виноват, кто прав </a:t>
            </a:r>
            <a:r>
              <a:rPr lang="ru-RU" sz="2400" dirty="0" smtClean="0"/>
              <a:t>(виноваты оба, правы оба       </a:t>
            </a:r>
            <a:r>
              <a:rPr lang="en-US" sz="2400" dirty="0" smtClean="0"/>
              <a:t>«</a:t>
            </a:r>
            <a:r>
              <a:rPr lang="ru-RU" sz="2400" dirty="0" smtClean="0"/>
              <a:t>Давайте подумаем,  как можно поступить</a:t>
            </a:r>
            <a:r>
              <a:rPr lang="en-US" sz="2400" dirty="0" smtClean="0"/>
              <a:t>»), </a:t>
            </a:r>
            <a:r>
              <a:rPr lang="ru-RU" sz="2400" dirty="0" smtClean="0"/>
              <a:t>не наказывать, а взывать к совести.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C000"/>
                </a:solidFill>
              </a:rPr>
              <a:t>Обратить внимание на эмоциональное состояние каждого, что бы дети услышали друг друга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(наверно тебе очень захотелось; тебе не понравилось  и ты захотел; ты решил что, …….).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C000"/>
                </a:solidFill>
              </a:rPr>
              <a:t>Не переходить с решения конкретной проблемы на личность и не разрешать этого детям </a:t>
            </a:r>
            <a:r>
              <a:rPr lang="ru-RU" sz="2400" dirty="0" smtClean="0"/>
              <a:t>(он обзывается; забирает; мешает; не даёт; он </a:t>
            </a:r>
            <a:r>
              <a:rPr lang="ru-RU" sz="2400" dirty="0" err="1" smtClean="0"/>
              <a:t>дурак</a:t>
            </a:r>
            <a:r>
              <a:rPr lang="ru-RU" sz="2400" dirty="0" smtClean="0"/>
              <a:t>, я не буду с ним дружить).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C000"/>
                </a:solidFill>
              </a:rPr>
              <a:t>Обсуждать с детьми конфликтные ситуации, в прочитанном и увиденном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r>
              <a:rPr lang="ru-RU" sz="2400" dirty="0" smtClean="0"/>
              <a:t>Дети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учатся отстаивать свое мнение, не прибегая к насилию.</a:t>
            </a:r>
            <a:endParaRPr lang="ru-RU" dirty="0"/>
          </a:p>
        </p:txBody>
      </p:sp>
      <p:pic>
        <p:nvPicPr>
          <p:cNvPr id="4100" name="Picture 4" descr="3d Human Exclamation Mark Red Business Symbol Isolated Фотография, картинки, изображения и сток-фотография без роялти. Image 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63787"/>
            <a:ext cx="1714512" cy="1212080"/>
          </a:xfrm>
          <a:prstGeom prst="wedgeEllipseCallou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57554" y="704088"/>
            <a:ext cx="3857652" cy="401079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DEA900"/>
                </a:solidFill>
                <a:latin typeface="Comic Sans MS" pitchFamily="66" charset="0"/>
              </a:rPr>
              <a:t>Спасибо </a:t>
            </a:r>
            <a:br>
              <a:rPr lang="ru-RU" sz="6000" b="1" dirty="0" smtClean="0">
                <a:solidFill>
                  <a:srgbClr val="DEA9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DEA900"/>
                </a:solidFill>
                <a:latin typeface="Comic Sans MS" pitchFamily="66" charset="0"/>
              </a:rPr>
              <a:t>за </a:t>
            </a:r>
            <a:br>
              <a:rPr lang="ru-RU" sz="6000" b="1" dirty="0" smtClean="0">
                <a:solidFill>
                  <a:srgbClr val="DEA9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DEA900"/>
                </a:solidFill>
                <a:latin typeface="Comic Sans MS" pitchFamily="66" charset="0"/>
              </a:rPr>
              <a:t>внимание</a:t>
            </a:r>
            <a:endParaRPr lang="ru-RU" sz="6000" b="1" dirty="0">
              <a:solidFill>
                <a:srgbClr val="DEA9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3" cstate="print"/>
          <a:srcRect t="10000" b="14999"/>
          <a:stretch>
            <a:fillRect/>
          </a:stretch>
        </p:blipFill>
        <p:spPr bwMode="auto">
          <a:xfrm>
            <a:off x="3357554" y="500042"/>
            <a:ext cx="1428750" cy="1071570"/>
          </a:xfrm>
          <a:prstGeom prst="rect">
            <a:avLst/>
          </a:prstGeom>
          <a:noFill/>
        </p:spPr>
      </p:pic>
      <p:pic>
        <p:nvPicPr>
          <p:cNvPr id="10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3" cstate="print"/>
          <a:srcRect t="10000" b="14999"/>
          <a:stretch>
            <a:fillRect/>
          </a:stretch>
        </p:blipFill>
        <p:spPr bwMode="auto">
          <a:xfrm>
            <a:off x="5286380" y="928670"/>
            <a:ext cx="1428750" cy="1071570"/>
          </a:xfrm>
          <a:prstGeom prst="rect">
            <a:avLst/>
          </a:prstGeom>
          <a:noFill/>
        </p:spPr>
      </p:pic>
      <p:pic>
        <p:nvPicPr>
          <p:cNvPr id="1028" name="Picture 4" descr="травка - Всемирная схемотех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143512"/>
            <a:ext cx="4357718" cy="136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6798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5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</a:rPr>
              <a:t>Автор   презентации :</a:t>
            </a:r>
            <a:br>
              <a:rPr lang="ru-RU" sz="5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</a:rPr>
            </a:br>
            <a:r>
              <a:rPr lang="ru-RU" sz="36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</a:rPr>
              <a:t>Воспитатель</a:t>
            </a:r>
            <a:r>
              <a:rPr lang="ru-RU" sz="5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</a:rPr>
              <a:t> 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ГБОУ СОШ №1 ДС КВ «Гнёздышко»  г. </a:t>
            </a:r>
            <a:r>
              <a:rPr lang="ru-RU" sz="2000" b="1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Кинель</a:t>
            </a:r>
            <a:r>
              <a:rPr lang="ru-RU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ru-RU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5400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</a:rPr>
              <a:t>Козицкая Оксана Юрьевна</a:t>
            </a:r>
            <a:r>
              <a:rPr lang="ru-RU" sz="54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ru-RU" sz="54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satMod val="20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endParaRPr lang="ru-RU" dirty="0"/>
          </a:p>
        </p:txBody>
      </p:sp>
      <p:pic>
        <p:nvPicPr>
          <p:cNvPr id="3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357158" y="64291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7143768" y="64291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im2-tub-ru.yandex.net/i?id=060d1867cba75e88bbe1fa8f5d64e470-134-144&amp;n=21"/>
          <p:cNvPicPr>
            <a:picLocks noChangeAspect="1" noChangeArrowheads="1"/>
          </p:cNvPicPr>
          <p:nvPr/>
        </p:nvPicPr>
        <p:blipFill>
          <a:blip r:embed="rId2" cstate="print"/>
          <a:srcRect t="10000" b="14999"/>
          <a:stretch>
            <a:fillRect/>
          </a:stretch>
        </p:blipFill>
        <p:spPr bwMode="auto">
          <a:xfrm>
            <a:off x="3857620" y="642918"/>
            <a:ext cx="1428750" cy="1071570"/>
          </a:xfrm>
          <a:prstGeom prst="cloud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4" descr="травка - Всемирная схемотех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864399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5429288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C000"/>
                </a:solidFill>
                <a:latin typeface="Comic Sans MS" pitchFamily="66" charset="0"/>
              </a:rPr>
              <a:t>Ссоры, конфликты, драки </a:t>
            </a:r>
            <a:r>
              <a:rPr lang="ru-RU" sz="2700" dirty="0" smtClean="0">
                <a:latin typeface="Comic Sans MS" pitchFamily="66" charset="0"/>
              </a:rPr>
              <a:t>–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неизбежное явление жизни 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детского коллектива. 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Это объясняется, прежде всего, тем, 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что дети импульсивные, реактивные, 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у них слабо развита волевая сфера.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Чаще всего конфликты возникают из-за неумения разговаривать, договариваться друг с другом, принимать во внимание интересы друг друга.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7" name="Содержимое 6" descr="image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285728"/>
            <a:ext cx="2857217" cy="2714644"/>
          </a:xfrm>
          <a:prstGeom prst="cloudCallou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Comic Sans MS" pitchFamily="66" charset="0"/>
              </a:rPr>
              <a:t>Способы воздействия детей на других участников конфликта: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8329642" cy="2000264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b="0" dirty="0" smtClean="0">
                <a:solidFill>
                  <a:srgbClr val="FFC000"/>
                </a:solidFill>
                <a:latin typeface="Comic Sans MS" pitchFamily="66" charset="0"/>
              </a:rPr>
              <a:t>Физическое воздействие</a:t>
            </a:r>
            <a:r>
              <a:rPr lang="en-US" b="0" dirty="0" smtClean="0">
                <a:solidFill>
                  <a:srgbClr val="FFC000"/>
                </a:solidFill>
                <a:latin typeface="Comic Sans MS" pitchFamily="66" charset="0"/>
              </a:rPr>
              <a:t>» </a:t>
            </a:r>
            <a:r>
              <a:rPr lang="en-US" b="0" dirty="0" smtClean="0">
                <a:latin typeface="Comic Sans MS" pitchFamily="66" charset="0"/>
              </a:rPr>
              <a:t>– </a:t>
            </a:r>
            <a:r>
              <a:rPr lang="ru-RU" b="0" dirty="0" smtClean="0">
                <a:latin typeface="Comic Sans MS" pitchFamily="66" charset="0"/>
              </a:rPr>
              <a:t>сюда включены такие действия, когда дети, особенно младшие, толкают друг друга, дерутся, а также отнимают игрушки, разбрасывают их, занимают  чужое место в игре и т.д.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IS052-060-1024x6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4040188" cy="2690828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9" name="Содержимое 8" descr="sebičnost dječja svađ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643314"/>
            <a:ext cx="3810000" cy="2857500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Опосредствованное воздействие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» </a:t>
            </a:r>
            <a:r>
              <a:rPr lang="en-US" sz="2800" dirty="0" smtClean="0"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в этом случае ребенок воздействует на соперника через других людей.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Содержимое 6" descr="image10629468_2e2709aeb9d5818798b77cd856834ee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6804" y="2643182"/>
            <a:ext cx="3523014" cy="3429023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1377946613_detskaya-isteri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928934"/>
            <a:ext cx="4397144" cy="2792186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57176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Психологическое воздействие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» </a:t>
            </a:r>
            <a:r>
              <a:rPr lang="en-US" sz="2400" dirty="0" smtClean="0">
                <a:latin typeface="Comic Sans MS" pitchFamily="66" charset="0"/>
              </a:rPr>
              <a:t>– </a:t>
            </a:r>
            <a:r>
              <a:rPr lang="ru-RU" sz="2400" dirty="0" smtClean="0">
                <a:latin typeface="Comic Sans MS" pitchFamily="66" charset="0"/>
              </a:rPr>
              <a:t>сюда отнесены такие способы воздействия на соперника, которые адресованы непосредственно ему , но осуществляется это на уровне плача, крика, топанья ногами, гримасничанья и т.д., когда ребенок не объясняет своих притязаний, а оказывает на соперника определенное психологическое давление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Содержимое 6" descr="agress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4040188" cy="2720686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ab63cf1a202d30e8ada571657611dc8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4041775" cy="2696602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21457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Словесное воздействие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» </a:t>
            </a:r>
            <a:r>
              <a:rPr lang="en-US" sz="2800" dirty="0" smtClean="0"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в данном случае средством воздействия является уже речь, но это главным образом различные указания сопернику, что он должен делать или чего он делать не должен.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Содержимое 6" descr="iphoneringlong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3357562"/>
            <a:ext cx="3645750" cy="2352648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zlye-deti-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71433"/>
            <a:ext cx="4041775" cy="2532846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65334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Угрозы и санкции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» </a:t>
            </a:r>
            <a:r>
              <a:rPr lang="en-US" sz="2800" dirty="0" smtClean="0"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сюда отнесены такие высказывания, в которых дети предупреждают соперников о возможных негативных последствиях их действий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Содержимое 13" descr="54390deb59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9268" y="2643182"/>
            <a:ext cx="4268120" cy="3407383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Содержимое 14" descr="274_1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428868"/>
            <a:ext cx="3496977" cy="3846513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«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Аргументы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» </a:t>
            </a:r>
            <a:r>
              <a:rPr lang="en-US" sz="2800" dirty="0" smtClean="0"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сюда отнесены высказывания, с помощью которых дети пытаются объяснить, обосновать свои притязания или показать неправомерность притязаний соперников.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Содержимое 6" descr="Sibling_rivalr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040188" cy="3045026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ar1255183070668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071810"/>
            <a:ext cx="4041775" cy="2978585"/>
          </a:xfrm>
          <a:prstGeom prst="cloud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304</Words>
  <Application>Microsoft Office PowerPoint</Application>
  <PresentationFormat>Экран (4:3)</PresentationFormat>
  <Paragraphs>37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Автор   презентации : Воспитатель   ГБОУ СОШ №1 ДС КВ «Гнёздышко»  г. Кинель Козицкая Оксана Юрьевна </vt:lpstr>
      <vt:lpstr>Ссоры, конфликты, драки – неизбежное явление жизни  детского коллектива.  Это объясняется, прежде всего, тем,  что дети импульсивные, реактивные,  у них слабо развита волевая сфера. Чаще всего конфликты возникают из-за неумения разговаривать, договариваться друг с другом, принимать во внимание интересы друг друга. </vt:lpstr>
      <vt:lpstr>Способы воздействия детей на других участников конфликта: </vt:lpstr>
      <vt:lpstr>«Опосредствованное воздействие» – в этом случае ребенок воздействует на соперника через других людей.</vt:lpstr>
      <vt:lpstr>«Психологическое воздействие» – сюда отнесены такие способы воздействия на соперника, которые адресованы непосредственно ему , но осуществляется это на уровне плача, крика, топанья ногами, гримасничанья и т.д., когда ребенок не объясняет своих притязаний, а оказывает на соперника определенное психологическое давление.</vt:lpstr>
      <vt:lpstr>«Словесное воздействие» – в данном случае средством воздействия является уже речь, но это главным образом различные указания сопернику, что он должен делать или чего он делать не должен.</vt:lpstr>
      <vt:lpstr>«Угрозы и санкции» – сюда отнесены такие высказывания, в которых дети предупреждают соперников о возможных негативных последствиях их действий</vt:lpstr>
      <vt:lpstr>«Аргументы» – сюда отнесены высказывания, с помощью которых дети пытаются объяснить, обосновать свои притязания или показать неправомерность притязаний соперников.</vt:lpstr>
      <vt:lpstr>Педагогические рекомендации по разрешению конфликтов между детьми дошкольного возраста. </vt:lpstr>
      <vt:lpstr>Необходимо использовать игротерапию  в форме  терапии отношений, где игра выступает своеобразной сферой, в которой происходит налаживание отношений ребенка с окружающим его миром и людьми. </vt:lpstr>
      <vt:lpstr>«Ритуальные действия» (ритуалы приветствия и прощания; групповое пение; обмен впечатлениями после игры); </vt:lpstr>
      <vt:lpstr>Усиление понимания, сочувствия – приемы на умение слушать друг друга, объяснять свои чувства. </vt:lpstr>
      <vt:lpstr>Формирование самостоятельности группы.  Детям предоставляется полная свобода действий, причем они не могут обратиться к взрослому за помощью и все ответственные решения должны принимать самостоятельно. </vt:lpstr>
      <vt:lpstr>Совместные ,с родителями , мероприятия    Выходные с друзьями</vt:lpstr>
      <vt:lpstr> ПАМЯТКА </vt:lpstr>
      <vt:lpstr>Спасибо  за  внимание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ребёнка со сверстниками без помощи взрослых почти всегда оказывается малоуспешным. Детей нужно учить, как достойно выходить из конфликтной ситуации, мириться. Как взрослые могут помочь: ·        Необходимо развивать  эмоциональный словарь ребёнка, чтобы он умел объяснять своё настроение внутреннее состояние (ведь в любом конфликте ребёнок эмоционально переживает) чтобы мог понять состояние другого ребёнка. ·        Повседневная речь взрослых должна быть наполнена различными вежливыми словами и обращениями (будь добр, разреши, извини, с твоего разрешения, позволь, прости и т.д.). Дети всего скорее будут применять их со сверстниками. ·        Помогать разобраться в конфликте, но при этом нужно учесть не надо искать, кто виноват, кто прав (виноваты оба, правы оба       «Давайте подумаем,  как можно поступить»), не наказывать, а взывать к совести. ·        Обратить внимание на эмоциональное состояние каждого, что бы дети услышали друг друга (наверно тебе очень захотелось; тебе не понравилось  и ты захотел; ты решил что, …….). ·        Не переходить с решения конкретной проблемы на личность и не разрешать этого детям (он обзывается; забирает; мешает; не даёт; он дурак, я не буду с ним дружить). ·        Обсуждать с детьми конфликтные ситуации, в прочитанном и увиденном.Дети учатся отстаивать свое мнение, не прибегая к насилию. </dc:title>
  <dc:creator>Admin</dc:creator>
  <cp:lastModifiedBy>ОЛЕГ</cp:lastModifiedBy>
  <cp:revision>29</cp:revision>
  <dcterms:created xsi:type="dcterms:W3CDTF">2014-12-04T09:32:42Z</dcterms:created>
  <dcterms:modified xsi:type="dcterms:W3CDTF">2015-01-12T09:31:11Z</dcterms:modified>
</cp:coreProperties>
</file>